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2"/>
  </p:notesMasterIdLst>
  <p:handoutMasterIdLst>
    <p:handoutMasterId r:id="rId13"/>
  </p:handoutMasterIdLst>
  <p:sldIdLst>
    <p:sldId id="256" r:id="rId3"/>
    <p:sldId id="328" r:id="rId4"/>
    <p:sldId id="335" r:id="rId5"/>
    <p:sldId id="338" r:id="rId6"/>
    <p:sldId id="346" r:id="rId7"/>
    <p:sldId id="344" r:id="rId8"/>
    <p:sldId id="342" r:id="rId9"/>
    <p:sldId id="340" r:id="rId10"/>
    <p:sldId id="339" r:id="rId1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54F"/>
    <a:srgbClr val="2B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33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89D92E0-73AD-C5AE-760B-D922E2FC7E6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04E27B2-B8E7-499E-D506-3C2D93111AF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A81C548-BE3A-E01C-4CF1-AEAC8A883E0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5C2A22B3-964A-F5C3-A42F-31ED4C0A8BE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63A444C-20D9-4335-BD39-7E76C8B85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3F4256C-1234-377A-669C-8B11165CA9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146680A-0B01-F5E1-F599-F3E5E9E393F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D902E4A-57BC-F16C-A02F-624FED56E0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76957B8-0CAD-3123-03F4-05AA56D059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25DDBCEF-9848-2FD8-9920-0F1C9079CA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E3726FCD-6C41-C55E-A239-6C6C4F794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06E5BB-9D39-447E-972E-335E6C7A21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ENET MP 1">
            <a:extLst>
              <a:ext uri="{FF2B5EF4-FFF2-40B4-BE49-F238E27FC236}">
                <a16:creationId xmlns:a16="http://schemas.microsoft.com/office/drawing/2014/main" id="{7A87BEAB-624F-9840-36BE-4D2923C636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84763"/>
            <a:ext cx="7772400" cy="576262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661025"/>
            <a:ext cx="8207375" cy="576263"/>
          </a:xfrm>
        </p:spPr>
        <p:txBody>
          <a:bodyPr/>
          <a:lstStyle>
            <a:lvl1pPr marL="0" indent="0" algn="ctr">
              <a:buFontTx/>
              <a:buNone/>
              <a:defRPr sz="3500"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CC09B-541A-3CAD-F4AF-E0DCDC637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60A9-CF7A-C483-1F35-C3C178B3FE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 tIns="45720"/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DA9F1-39AF-32AB-6399-40DA71FAC3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79F55C-AFC9-47DD-AFB0-9E0A98B6C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0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4190E3-E534-D6F0-91FF-19F4F30F64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CDA722-A236-E449-31BE-6C6C4ABD9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F458-802A-426F-BC73-B842730C1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0E8821-BA2B-FA24-0DE3-22CEB281D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0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C944E3-D5BD-3D53-9A75-2ECDEE10E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A67B7A-5D85-E63D-1B5E-08F8D739F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7375-02E4-45EB-97C8-F2F6DE264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564BE4-509B-AB71-D893-C92B2160A4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4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848485-5429-2B15-B0A2-FB9EC81DE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17FD8D-4829-D2C3-111C-8440D8F62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A5758-881D-46BB-BE33-C7B66A6857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275CEF-5CA2-A415-9072-107333584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091E44-0A91-9D78-2364-13AADE6D4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6DFCB6-AC93-8B4C-52B7-3468933A3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5A759-2F37-4426-B522-439C82EB26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506C51-6930-3BED-A775-B3B08B629C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5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E1A3A-8F5A-AEE0-B9B8-ABBA9743C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4D3C79-DB2E-46A8-7DE6-90A1B4D6B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F3205-82B0-40CB-8B99-7E34535B23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FA6723-656D-9D98-BCFA-C7D1A4CF0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05EE5F-3E88-8C78-EC2A-E12944B38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3949F8-8C53-CA7D-6EE1-A8CF50B33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0520-C940-4E2A-A432-F08F33CBB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B7E0D-B9A7-D86B-A646-09A463B55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7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BDDAEE-DA59-87A2-F2E5-A44586A9CC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9FA346-EC07-1E69-5612-CE32811E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D527-4725-4B0D-9817-35B70E614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1DE938-A632-4339-B036-FE91BEBCB4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5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CC8F16-7994-4E8A-6FF8-97DBF722C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779354-3F90-8582-F0CC-27301BFEF1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5354-6FE3-4156-BE74-58742F55D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2B7249-73BB-CDF1-EB48-E26A614E0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23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B0AAD3-C46D-8D73-D78B-2A8A3E7379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BE232D-D436-53EE-4974-4958CAA8F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2D75D-9CDA-4749-8895-8DC159170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86DC49-2EAB-F710-5AA7-E667B7401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51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D4EABF-E74E-91A1-2F39-7AE576C02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C67F7-7F12-70BB-A4FE-3730A5F087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89881-DE68-49E7-A17C-468D0266E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F5FBD-1C84-A8ED-315B-4A6D0B42B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295AEC-09F9-A2E1-094E-B9812E6240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053F1-70D3-A358-6363-C7CE53E5F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E163F-2F80-4E23-90AD-BECF78D72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89DC7E-2CDD-6C11-B28F-51B34F2069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1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0BB3B-CB13-C692-E7D7-DB6D708C6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83F08-C026-6A27-040B-97D8E8FF12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F04B-77A1-47ED-8C33-695488B1B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79C3A2-1738-D346-112C-DFD2E6B4F7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05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77367A-E8BA-DA8F-49C9-A7F0FF0E5E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4DAC34-63E5-18E1-B792-AD77BCC1A7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949AA-ABB9-4B5C-B8B0-440FBFAD1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707D22-4E39-E94B-CF9D-BB7D749F3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29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9866A2-DDE6-07D5-8D6D-2911F8798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B23340-06EB-CBB5-F144-3BCFFE79D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73FE2-9008-47F1-99FE-3FD30BA40C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F106F2-A3D8-3434-3A17-E34486698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1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7739CF-5DD6-BBAC-033C-699CA1A408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A089A-1726-EB1D-1285-8B5ED9940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8FCD-2274-4D51-B4BB-CE2429A86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C4D6E8-5CA4-D527-0F51-02D0713E8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D3AC9B-1F52-090E-98D4-911B3195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C1519-24C4-F428-A16E-29D84ADD0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6BACA-6F96-448C-A530-66EDD92E1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B6837-2352-90FA-5E3D-63A31A5856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1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24A87B1-48CA-5D42-7223-E9B2FB3B5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3E17D1-9EF3-5B0D-19BC-DA98B627B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26654-3B56-4931-AE48-EACC0554E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C70428-D044-477D-6696-DBE0EACAD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7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22E802-D839-AA39-55DF-F12904ECF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06CF64-DD88-ECA2-330F-CE292EBEC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EF35-0038-4000-A470-FE538C1C0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C43BE7-041C-6860-4758-827267BA7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5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067570-02E5-03CC-0ED5-82ABC38F7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1EB6AE-2B50-0010-4F82-1DA022614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009FB-844C-4922-821D-C1638295F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B6640F-443C-3152-1D9D-07394DF0B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4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23BA54-6BC5-10D1-89EE-92A2C48F26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D9CDD-5E9F-F4E4-6347-84F984A65A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E7B14-9CC2-41CF-87E2-AB3B657186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BE0E2-5E88-26A2-FABD-5665878EB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4D8F3-79FB-9844-6C9E-C8B67A895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B08813-6E52-8191-DCA2-5FED4852D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157AD-692C-4169-B02E-196DC7CAB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6FC73-6675-21FB-C925-808AC3419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0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GENET MP 2">
            <a:extLst>
              <a:ext uri="{FF2B5EF4-FFF2-40B4-BE49-F238E27FC236}">
                <a16:creationId xmlns:a16="http://schemas.microsoft.com/office/drawing/2014/main" id="{F1EF86C8-F36A-B450-219B-1B86B5F44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FAE78B29-F41C-84A0-C8C6-8273E3A4F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2182459-B6F8-5422-8B13-CA12C8BB8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8822EBC-7063-9560-52EE-F99777CB8E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75FAE58E-4750-EE74-EC6F-E88DF6B8B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1600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2B5763"/>
                </a:solidFill>
              </a:defRPr>
            </a:lvl1pPr>
          </a:lstStyle>
          <a:p>
            <a:pPr>
              <a:defRPr/>
            </a:pPr>
            <a:fld id="{7689E5B1-9E90-4DF1-84CA-89BC7AF4A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5AADB148-3BED-59A7-8F66-80C42C1B18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B576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B5763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B5763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B5763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B5763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B576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B576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B576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B576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2B57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B576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B576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B576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B576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576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576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576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B576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hank You">
            <a:extLst>
              <a:ext uri="{FF2B5EF4-FFF2-40B4-BE49-F238E27FC236}">
                <a16:creationId xmlns:a16="http://schemas.microsoft.com/office/drawing/2014/main" id="{85347697-522B-E7A8-82B8-D8E79369BF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69D23773-E7AC-F239-05B9-EC31193A74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13BC5C1D-AB69-AC67-1DDA-F96BB16812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1600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2B5763"/>
                </a:solidFill>
              </a:defRPr>
            </a:lvl1pPr>
          </a:lstStyle>
          <a:p>
            <a:pPr>
              <a:defRPr/>
            </a:pPr>
            <a:fld id="{B909F097-109B-4335-B26E-588E1A736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CB25A25C-32A1-E011-4E53-744940B3F1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54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AE436EB-D920-A4E1-3183-7A0375A06C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078413"/>
            <a:ext cx="7772400" cy="676275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Poppins" panose="00000800000000000000" pitchFamily="2" charset="0"/>
                <a:cs typeface="Poppins" panose="00000800000000000000" pitchFamily="2" charset="0"/>
              </a:rPr>
              <a:t>CONCRETE BLOCKS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EB4A49-78D5-001A-7278-71CF489256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54688"/>
            <a:ext cx="6400800" cy="554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b="1" dirty="0">
                <a:solidFill>
                  <a:srgbClr val="22505F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 2023</a:t>
            </a:r>
            <a:endParaRPr lang="en-US" altLang="en-US" sz="3400" b="1" dirty="0">
              <a:latin typeface="Poppins" panose="00000800000000000000" pitchFamily="2" charset="0"/>
              <a:cs typeface="Poppins" panose="000008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008E2-0284-077C-760F-D60974E5A707}"/>
              </a:ext>
            </a:extLst>
          </p:cNvPr>
          <p:cNvSpPr txBox="1"/>
          <p:nvPr/>
        </p:nvSpPr>
        <p:spPr>
          <a:xfrm>
            <a:off x="0" y="6344790"/>
            <a:ext cx="28440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u="sng" dirty="0">
                <a:solidFill>
                  <a:srgbClr val="27454F"/>
                </a:solidFill>
              </a:rPr>
              <a:t>Contact Information:</a:t>
            </a:r>
          </a:p>
          <a:p>
            <a:r>
              <a:rPr lang="en-US" sz="1000" dirty="0">
                <a:solidFill>
                  <a:srgbClr val="27454F"/>
                </a:solidFill>
              </a:rPr>
              <a:t>Theuns Rossouw (Civil Projects) 082 </a:t>
            </a:r>
            <a:r>
              <a:rPr lang="en-US" sz="1000">
                <a:solidFill>
                  <a:srgbClr val="27454F"/>
                </a:solidFill>
              </a:rPr>
              <a:t>801 2893</a:t>
            </a:r>
            <a:endParaRPr lang="en-US" sz="1000" dirty="0">
              <a:solidFill>
                <a:srgbClr val="27454F"/>
              </a:solidFill>
            </a:endParaRPr>
          </a:p>
          <a:p>
            <a:r>
              <a:rPr lang="en-US" sz="1000" dirty="0">
                <a:solidFill>
                  <a:srgbClr val="27454F"/>
                </a:solidFill>
              </a:rPr>
              <a:t>Willie Humphries (CEO) 082 850 0086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6FD6659-A6C7-9384-02F2-CB899A13EA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en-US" sz="4300" dirty="0">
                <a:latin typeface="Poppins" panose="00000500000000000000" pitchFamily="2" charset="0"/>
                <a:cs typeface="Poppins" panose="00000500000000000000" pitchFamily="2" charset="0"/>
              </a:rPr>
              <a:t>BENEFITS OF MODULAR LEGO-LIKE CONCRETE BLOCKS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CD9E02A-A3BD-B2E7-FDE2-7460412E0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628800"/>
            <a:ext cx="8229600" cy="5040560"/>
          </a:xfrm>
        </p:spPr>
        <p:txBody>
          <a:bodyPr/>
          <a:lstStyle/>
          <a:p>
            <a:pPr algn="just">
              <a:defRPr/>
            </a:pP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Building has never been easier than with the use of stackable interlocking concrete blocks.</a:t>
            </a:r>
          </a:p>
          <a:p>
            <a:pPr algn="just">
              <a:defRPr/>
            </a:pPr>
            <a:endParaRPr lang="en-US" sz="1100" b="0" i="0" dirty="0">
              <a:solidFill>
                <a:schemeClr val="tx1"/>
              </a:solidFill>
              <a:effectLst/>
              <a:latin typeface="+mj-lt"/>
            </a:endParaRPr>
          </a:p>
          <a:p>
            <a:pPr algn="just">
              <a:defRPr/>
            </a:pPr>
            <a:r>
              <a:rPr lang="en-US" sz="1100" b="0" i="0" dirty="0">
                <a:solidFill>
                  <a:schemeClr val="tx1"/>
                </a:solidFill>
                <a:effectLst/>
                <a:latin typeface="+mj-lt"/>
              </a:rPr>
              <a:t>The interlocking system, with blocks’ studs and recesses, creates clutch power/grip that provides great stability of the wall itself and avoid tipping.</a:t>
            </a:r>
          </a:p>
          <a:p>
            <a:pPr algn="just">
              <a:defRPr/>
            </a:pPr>
            <a:endParaRPr lang="en-US" sz="1100" b="0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The blocks, like big </a:t>
            </a:r>
            <a:r>
              <a:rPr lang="en-US" altLang="en-US" sz="1100" b="0" dirty="0" err="1">
                <a:solidFill>
                  <a:schemeClr val="tx1"/>
                </a:solidFill>
                <a:latin typeface="+mj-lt"/>
              </a:rPr>
              <a:t>legos</a:t>
            </a:r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, can be stacked to create stable repositionable walls and building constructions. They are the ideal solution for dozens of applications and industries.</a:t>
            </a:r>
          </a:p>
          <a:p>
            <a:endParaRPr lang="en-US" altLang="en-US" sz="1100" b="0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The ingenious interlocking blocks can be stacked without using cement or other bonding materials.</a:t>
            </a:r>
          </a:p>
          <a:p>
            <a:endParaRPr lang="en-US" altLang="en-US" sz="1100" b="0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They can be deployed as standalone precast concrete elements as well.</a:t>
            </a:r>
          </a:p>
          <a:p>
            <a:endParaRPr lang="en-US" altLang="en-US" sz="1100" b="0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By using different block types, stud spacing, and block orientation you can infinitely enjoy and expand the possibilities of modular construction.</a:t>
            </a:r>
          </a:p>
          <a:p>
            <a:endParaRPr lang="en-US" altLang="en-US" sz="1100" b="0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Interlocking concrete blocks offer a flexible solution for temporary or permanent applications which are subject to possible amendments.</a:t>
            </a:r>
          </a:p>
          <a:p>
            <a:pPr marL="0" indent="0">
              <a:buNone/>
            </a:pPr>
            <a:endParaRPr lang="en-US" altLang="en-US" sz="1100" b="0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Blocks can easily be relocated if required.</a:t>
            </a:r>
          </a:p>
          <a:p>
            <a:endParaRPr lang="en-US" altLang="en-US" sz="1100" b="0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A construction of concrete </a:t>
            </a:r>
            <a:r>
              <a:rPr lang="en-US" altLang="en-US" sz="1100" b="0" dirty="0" err="1">
                <a:solidFill>
                  <a:schemeClr val="tx1"/>
                </a:solidFill>
                <a:latin typeface="+mj-lt"/>
              </a:rPr>
              <a:t>lego</a:t>
            </a:r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-like blocks can be modified easily when necessary.</a:t>
            </a:r>
          </a:p>
          <a:p>
            <a:endParaRPr lang="en-US" altLang="en-US" sz="1100" b="0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Concrete spec: 35MPA plus fiber.</a:t>
            </a:r>
          </a:p>
          <a:p>
            <a:endParaRPr lang="en-US" altLang="en-US" sz="1100" b="0" dirty="0">
              <a:solidFill>
                <a:schemeClr val="tx1"/>
              </a:solidFill>
              <a:latin typeface="+mj-lt"/>
            </a:endParaRPr>
          </a:p>
          <a:p>
            <a:r>
              <a:rPr lang="en-US" altLang="en-US" sz="1100" b="0" dirty="0">
                <a:solidFill>
                  <a:schemeClr val="tx1"/>
                </a:solidFill>
                <a:latin typeface="+mj-lt"/>
              </a:rPr>
              <a:t>GMP can also provide professional approved solutions and construction.</a:t>
            </a:r>
          </a:p>
          <a:p>
            <a:pPr algn="just">
              <a:defRPr/>
            </a:pPr>
            <a:endParaRPr lang="en-US" sz="1100" b="0" i="0" dirty="0">
              <a:solidFill>
                <a:schemeClr val="tx1"/>
              </a:solidFill>
              <a:effectLst/>
              <a:latin typeface="+mj-lt"/>
            </a:endParaRPr>
          </a:p>
          <a:p>
            <a:pPr algn="just">
              <a:defRPr/>
            </a:pPr>
            <a:endParaRPr lang="en-US" sz="11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5661EE-A516-D367-4EF5-F4961FE08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" b="-1"/>
          <a:stretch/>
        </p:blipFill>
        <p:spPr>
          <a:xfrm>
            <a:off x="35496" y="50467"/>
            <a:ext cx="9080609" cy="6762909"/>
          </a:xfrm>
          <a:prstGeom prst="rect">
            <a:avLst/>
          </a:prstGeom>
          <a:ln w="38100" cap="sq">
            <a:solidFill>
              <a:srgbClr val="2B576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14FF5-DA12-A7C8-E14E-DB8999C7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0"/>
            <a:ext cx="11109566" cy="1172021"/>
          </a:xfrm>
          <a:noFill/>
        </p:spPr>
        <p:txBody>
          <a:bodyPr/>
          <a:lstStyle/>
          <a:p>
            <a:pPr algn="l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BLOCK MOULDS</a:t>
            </a:r>
          </a:p>
        </p:txBody>
      </p:sp>
    </p:spTree>
    <p:extLst>
      <p:ext uri="{BB962C8B-B14F-4D97-AF65-F5344CB8AC3E}">
        <p14:creationId xmlns:p14="http://schemas.microsoft.com/office/powerpoint/2010/main" val="367954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412B-29EE-833E-E275-5CB2AF15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CONCRETE BLOCK SIZES AND PRICING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F9FF34-994B-D44F-58F3-C99B3CD0B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39911"/>
              </p:ext>
            </p:extLst>
          </p:nvPr>
        </p:nvGraphicFramePr>
        <p:xfrm>
          <a:off x="179512" y="1417638"/>
          <a:ext cx="8784975" cy="5165724"/>
        </p:xfrm>
        <a:graphic>
          <a:graphicData uri="http://schemas.openxmlformats.org/drawingml/2006/table">
            <a:tbl>
              <a:tblPr firstRow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357636329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91451437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1298871814"/>
                    </a:ext>
                  </a:extLst>
                </a:gridCol>
              </a:tblGrid>
              <a:tr h="2586946">
                <a:tc>
                  <a:txBody>
                    <a:bodyPr/>
                    <a:lstStyle/>
                    <a:p>
                      <a:r>
                        <a:rPr lang="en-US" dirty="0"/>
                        <a:t>Wall Block  600mm</a:t>
                      </a:r>
                    </a:p>
                    <a:p>
                      <a:endParaRPr lang="en-US" dirty="0"/>
                    </a:p>
                    <a:p>
                      <a:r>
                        <a:rPr lang="en-US" sz="1800" dirty="0"/>
                        <a:t>1.5 x .600 x .600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Volume: </a:t>
                      </a:r>
                      <a:r>
                        <a:rPr lang="en-US" sz="1800" dirty="0"/>
                        <a:t>0.540m³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 2,610.69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724881"/>
                  </a:ext>
                </a:extLst>
              </a:tr>
              <a:tr h="2578778">
                <a:tc>
                  <a:txBody>
                    <a:bodyPr/>
                    <a:lstStyle/>
                    <a:p>
                      <a:r>
                        <a:rPr lang="en-US" dirty="0"/>
                        <a:t>Wall Block 300mm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1.5 x .300 x .600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Volume: </a:t>
                      </a:r>
                      <a:r>
                        <a:rPr lang="en-US" dirty="0"/>
                        <a:t>0.270m³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2,289.47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7196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text, diagram, sketch, rectangle&#10;&#10;Description automatically generated">
            <a:extLst>
              <a:ext uri="{FF2B5EF4-FFF2-40B4-BE49-F238E27FC236}">
                <a16:creationId xmlns:a16="http://schemas.microsoft.com/office/drawing/2014/main" id="{D91D5EF5-0D5D-E41C-150D-D124E5332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34" y="4293096"/>
            <a:ext cx="3747146" cy="2164590"/>
          </a:xfrm>
          <a:prstGeom prst="rect">
            <a:avLst/>
          </a:prstGeom>
        </p:spPr>
      </p:pic>
      <p:pic>
        <p:nvPicPr>
          <p:cNvPr id="13" name="Picture 12" descr="A picture containing text, diagram, sketch, rectangle&#10;&#10;Description automatically generated">
            <a:extLst>
              <a:ext uri="{FF2B5EF4-FFF2-40B4-BE49-F238E27FC236}">
                <a16:creationId xmlns:a16="http://schemas.microsoft.com/office/drawing/2014/main" id="{374F5B77-66E7-922E-9014-1159E3DD7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59" y="1484784"/>
            <a:ext cx="384267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8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412B-29EE-833E-E275-5CB2AF15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CONCRETE BLOCK SIZES AND PRICING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F9FF34-994B-D44F-58F3-C99B3CD0B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49956"/>
              </p:ext>
            </p:extLst>
          </p:nvPr>
        </p:nvGraphicFramePr>
        <p:xfrm>
          <a:off x="179512" y="1417638"/>
          <a:ext cx="8784975" cy="5165723"/>
        </p:xfrm>
        <a:graphic>
          <a:graphicData uri="http://schemas.openxmlformats.org/drawingml/2006/table">
            <a:tbl>
              <a:tblPr firstRow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357636329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91451437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1298871814"/>
                    </a:ext>
                  </a:extLst>
                </a:gridCol>
              </a:tblGrid>
              <a:tr h="2519833">
                <a:tc>
                  <a:txBody>
                    <a:bodyPr/>
                    <a:lstStyle/>
                    <a:p>
                      <a:r>
                        <a:rPr lang="en-US" dirty="0"/>
                        <a:t>Round, Corner Block.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1.5 x .600 x .600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Volume: 0.540m³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 2,610.69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71964"/>
                  </a:ext>
                </a:extLst>
              </a:tr>
              <a:tr h="2645890">
                <a:tc>
                  <a:txBody>
                    <a:bodyPr/>
                    <a:lstStyle/>
                    <a:p>
                      <a:r>
                        <a:rPr lang="en-US" dirty="0"/>
                        <a:t>4 Cup  Block  600mm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1.2 x .600 x .600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Volume: 0.432m³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2 510.69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57480"/>
                  </a:ext>
                </a:extLst>
              </a:tr>
            </a:tbl>
          </a:graphicData>
        </a:graphic>
      </p:graphicFrame>
      <p:pic>
        <p:nvPicPr>
          <p:cNvPr id="8" name="Picture 7" descr="A picture containing sketch, text, diagram, drawing&#10;&#10;Description automatically generated">
            <a:extLst>
              <a:ext uri="{FF2B5EF4-FFF2-40B4-BE49-F238E27FC236}">
                <a16:creationId xmlns:a16="http://schemas.microsoft.com/office/drawing/2014/main" id="{EFDA2596-B72E-313F-03F6-5BB43B282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00" y="1445070"/>
            <a:ext cx="3820291" cy="2394997"/>
          </a:xfrm>
          <a:prstGeom prst="rect">
            <a:avLst/>
          </a:prstGeom>
        </p:spPr>
      </p:pic>
      <p:pic>
        <p:nvPicPr>
          <p:cNvPr id="3" name="Picture 2" descr="A picture containing text, diagram, rectangle, sketch&#10;&#10;Description automatically generated">
            <a:extLst>
              <a:ext uri="{FF2B5EF4-FFF2-40B4-BE49-F238E27FC236}">
                <a16:creationId xmlns:a16="http://schemas.microsoft.com/office/drawing/2014/main" id="{37F82558-B2D2-E30A-CD26-A63086E23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65272"/>
            <a:ext cx="3240360" cy="24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8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412B-29EE-833E-E275-5CB2AF15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CONCRETE BLOCK SIZES AND PRICING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F9FF34-994B-D44F-58F3-C99B3CD0B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34264"/>
              </p:ext>
            </p:extLst>
          </p:nvPr>
        </p:nvGraphicFramePr>
        <p:xfrm>
          <a:off x="179512" y="1417636"/>
          <a:ext cx="8784975" cy="5165726"/>
        </p:xfrm>
        <a:graphic>
          <a:graphicData uri="http://schemas.openxmlformats.org/drawingml/2006/table">
            <a:tbl>
              <a:tblPr firstRow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357636329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91451437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1298871814"/>
                    </a:ext>
                  </a:extLst>
                </a:gridCol>
              </a:tblGrid>
              <a:tr h="26460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3 Cup Block 600mm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.900 x .600 x .600 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Volume: 0.324m³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2 389.47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11724881"/>
                  </a:ext>
                </a:extLst>
              </a:tr>
              <a:tr h="251970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Half  Block  600mm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.600 x .600 x .600 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Volume: 0.216m³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 2 210.69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5897196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iagram, sketch, rectangle, technical drawing&#10;&#10;Description automatically generated">
            <a:extLst>
              <a:ext uri="{FF2B5EF4-FFF2-40B4-BE49-F238E27FC236}">
                <a16:creationId xmlns:a16="http://schemas.microsoft.com/office/drawing/2014/main" id="{1507BAF3-23C8-6BAE-4262-2FE57CE28A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3"/>
          <a:stretch/>
        </p:blipFill>
        <p:spPr>
          <a:xfrm>
            <a:off x="5508104" y="1556846"/>
            <a:ext cx="2983569" cy="2448218"/>
          </a:xfrm>
          <a:prstGeom prst="rect">
            <a:avLst/>
          </a:prstGeom>
        </p:spPr>
      </p:pic>
      <p:pic>
        <p:nvPicPr>
          <p:cNvPr id="4" name="Picture 3" descr="A picture containing sketch, diagram, technical drawing, rectangle&#10;&#10;Description automatically generated">
            <a:extLst>
              <a:ext uri="{FF2B5EF4-FFF2-40B4-BE49-F238E27FC236}">
                <a16:creationId xmlns:a16="http://schemas.microsoft.com/office/drawing/2014/main" id="{997A949D-C010-B13E-B1C1-BF927A131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/>
        </p:blipFill>
        <p:spPr>
          <a:xfrm>
            <a:off x="5724128" y="4144272"/>
            <a:ext cx="2528023" cy="238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412B-29EE-833E-E275-5CB2AF15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CONCRETE BLOCK SIZES AND PRICING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F9FF34-994B-D44F-58F3-C99B3CD0B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10967"/>
              </p:ext>
            </p:extLst>
          </p:nvPr>
        </p:nvGraphicFramePr>
        <p:xfrm>
          <a:off x="179512" y="1417636"/>
          <a:ext cx="8784975" cy="5165726"/>
        </p:xfrm>
        <a:graphic>
          <a:graphicData uri="http://schemas.openxmlformats.org/drawingml/2006/table">
            <a:tbl>
              <a:tblPr firstRow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357636329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91451437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1298871814"/>
                    </a:ext>
                  </a:extLst>
                </a:gridCol>
              </a:tblGrid>
              <a:tr h="2632096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Half Block 300mm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0.600 x .300 x .600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Volume: 0.324m³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 1,594.39</a:t>
                      </a:r>
                    </a:p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11724881"/>
                  </a:ext>
                </a:extLst>
              </a:tr>
              <a:tr h="253363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Edge  Block 882mm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0.882 x .600 x .600. </a:t>
                      </a:r>
                    </a:p>
                    <a:p>
                      <a:pPr algn="l"/>
                      <a:endParaRPr lang="en-US" dirty="0"/>
                    </a:p>
                    <a:p>
                      <a:pPr algn="l"/>
                      <a:r>
                        <a:rPr lang="en-US" dirty="0"/>
                        <a:t>Volume: 0.432m³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 1,776.25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58971964"/>
                  </a:ext>
                </a:extLst>
              </a:tr>
            </a:tbl>
          </a:graphicData>
        </a:graphic>
      </p:graphicFrame>
      <p:pic>
        <p:nvPicPr>
          <p:cNvPr id="5" name="Picture 4" descr="A picture containing sketch, diagram, rectangle, technical drawing&#10;&#10;Description automatically generated">
            <a:extLst>
              <a:ext uri="{FF2B5EF4-FFF2-40B4-BE49-F238E27FC236}">
                <a16:creationId xmlns:a16="http://schemas.microsoft.com/office/drawing/2014/main" id="{2FDCA33B-AB50-E922-BA63-87B816B26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5"/>
          <a:stretch/>
        </p:blipFill>
        <p:spPr>
          <a:xfrm>
            <a:off x="5442485" y="1464119"/>
            <a:ext cx="3089955" cy="2536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33ABC-EE05-4455-8A8E-724D261A0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8" b="1698"/>
          <a:stretch/>
        </p:blipFill>
        <p:spPr>
          <a:xfrm>
            <a:off x="5796136" y="4077072"/>
            <a:ext cx="234472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5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412B-29EE-833E-E275-5CB2AF15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CONCRETE BLOCK SIZES AND PRICING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F9FF34-994B-D44F-58F3-C99B3CD0B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46157"/>
              </p:ext>
            </p:extLst>
          </p:nvPr>
        </p:nvGraphicFramePr>
        <p:xfrm>
          <a:off x="179512" y="1417636"/>
          <a:ext cx="8784975" cy="5165726"/>
        </p:xfrm>
        <a:graphic>
          <a:graphicData uri="http://schemas.openxmlformats.org/drawingml/2006/table">
            <a:tbl>
              <a:tblPr firstRow="1" bandRow="1"/>
              <a:tblGrid>
                <a:gridCol w="3024336">
                  <a:extLst>
                    <a:ext uri="{9D8B030D-6E8A-4147-A177-3AD203B41FA5}">
                      <a16:colId xmlns:a16="http://schemas.microsoft.com/office/drawing/2014/main" val="357636329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91451437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val="1298871814"/>
                    </a:ext>
                  </a:extLst>
                </a:gridCol>
              </a:tblGrid>
              <a:tr h="25828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Edge Block 750mm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.750 x .5 x  .600 x .600.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Volume: 0.216m³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</a:rPr>
                        <a:t>R 1,644.39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511724881"/>
                  </a:ext>
                </a:extLst>
              </a:tr>
              <a:tr h="2582863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Footing, Foundation Block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1.200 x .600 x .600</a:t>
                      </a:r>
                    </a:p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Volume: 0.432m³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2,610.69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85104272"/>
                  </a:ext>
                </a:extLst>
              </a:tr>
            </a:tbl>
          </a:graphicData>
        </a:graphic>
      </p:graphicFrame>
      <p:pic>
        <p:nvPicPr>
          <p:cNvPr id="5" name="Picture 4" descr="A picture containing diagram, sketch, technical drawing, plan&#10;&#10;Description automatically generated">
            <a:extLst>
              <a:ext uri="{FF2B5EF4-FFF2-40B4-BE49-F238E27FC236}">
                <a16:creationId xmlns:a16="http://schemas.microsoft.com/office/drawing/2014/main" id="{ACE3694C-A842-F29B-E404-DFECD69E9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682" y="4117858"/>
            <a:ext cx="3096766" cy="2407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382872-697B-4E11-B8FE-87E858356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37" y="1511979"/>
            <a:ext cx="2818656" cy="24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9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7412B-29EE-833E-E275-5CB2AF15B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CONCRETE BLOCK SIZES AND PRICING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BF9FF34-994B-D44F-58F3-C99B3CD0B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083599"/>
              </p:ext>
            </p:extLst>
          </p:nvPr>
        </p:nvGraphicFramePr>
        <p:xfrm>
          <a:off x="179512" y="1417637"/>
          <a:ext cx="8784975" cy="5165725"/>
        </p:xfrm>
        <a:graphic>
          <a:graphicData uri="http://schemas.openxmlformats.org/drawingml/2006/table">
            <a:tbl>
              <a:tblPr firstRow="1" bandRow="1"/>
              <a:tblGrid>
                <a:gridCol w="2592288">
                  <a:extLst>
                    <a:ext uri="{9D8B030D-6E8A-4147-A177-3AD203B41FA5}">
                      <a16:colId xmlns:a16="http://schemas.microsoft.com/office/drawing/2014/main" val="357636329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91451437"/>
                    </a:ext>
                  </a:extLst>
                </a:gridCol>
                <a:gridCol w="4392487">
                  <a:extLst>
                    <a:ext uri="{9D8B030D-6E8A-4147-A177-3AD203B41FA5}">
                      <a16:colId xmlns:a16="http://schemas.microsoft.com/office/drawing/2014/main" val="1298871814"/>
                    </a:ext>
                  </a:extLst>
                </a:gridCol>
              </a:tblGrid>
              <a:tr h="274424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Stop Block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1.150 x 1.800 x 1.5 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Volume: 3.105m³</a:t>
                      </a:r>
                    </a:p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 3,157.48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724881"/>
                  </a:ext>
                </a:extLst>
              </a:tr>
              <a:tr h="2421478">
                <a:tc>
                  <a:txBody>
                    <a:bodyPr/>
                    <a:lstStyle/>
                    <a:p>
                      <a:r>
                        <a:rPr lang="en-US" dirty="0"/>
                        <a:t>Stop Block End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2.10 x 1.45 x .300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Volume:  0.914m³</a:t>
                      </a:r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 2,875.23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71964"/>
                  </a:ext>
                </a:extLst>
              </a:tr>
            </a:tbl>
          </a:graphicData>
        </a:graphic>
      </p:graphicFrame>
      <p:pic>
        <p:nvPicPr>
          <p:cNvPr id="8" name="Picture 7" descr="A picture containing sketch, diagram, technical drawing, drawing&#10;&#10;Description automatically generated">
            <a:extLst>
              <a:ext uri="{FF2B5EF4-FFF2-40B4-BE49-F238E27FC236}">
                <a16:creationId xmlns:a16="http://schemas.microsoft.com/office/drawing/2014/main" id="{22C00525-8CA0-33D9-DB6F-7C775C83F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8"/>
          <a:stretch/>
        </p:blipFill>
        <p:spPr>
          <a:xfrm>
            <a:off x="4657523" y="4228469"/>
            <a:ext cx="4271115" cy="2244149"/>
          </a:xfrm>
          <a:prstGeom prst="rect">
            <a:avLst/>
          </a:prstGeom>
        </p:spPr>
      </p:pic>
      <p:pic>
        <p:nvPicPr>
          <p:cNvPr id="10" name="Picture 9" descr="A picture containing diagram, sketch, technical drawing, plan&#10;&#10;Description automatically generated">
            <a:extLst>
              <a:ext uri="{FF2B5EF4-FFF2-40B4-BE49-F238E27FC236}">
                <a16:creationId xmlns:a16="http://schemas.microsoft.com/office/drawing/2014/main" id="{80F2CDAF-6953-B968-F0F6-2123202C8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720235"/>
            <a:ext cx="4318538" cy="21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3070"/>
      </p:ext>
    </p:extLst>
  </p:cSld>
  <p:clrMapOvr>
    <a:masterClrMapping/>
  </p:clrMapOvr>
</p:sld>
</file>

<file path=ppt/theme/theme1.xml><?xml version="1.0" encoding="utf-8"?>
<a:theme xmlns:a="http://schemas.openxmlformats.org/drawingml/2006/main" name="Second Master Genet">
  <a:themeElements>
    <a:clrScheme name="Second Master Gen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cond Master Gen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ond Master Gen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Master Gen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Master Gen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Master Gen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Master Gen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ond Master Gen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ond Master Gen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ond Master Gen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ond Master Gen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ond Master Gen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ond Master Gen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ond Master Gen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ank you Master">
  <a:themeElements>
    <a:clrScheme name="Thank you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ank you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ank you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 you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 you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436</Words>
  <Application>Microsoft Office PowerPoint</Application>
  <PresentationFormat>On-screen Show (4:3)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Poppins</vt:lpstr>
      <vt:lpstr>Second Master Genet</vt:lpstr>
      <vt:lpstr>Thank you Master</vt:lpstr>
      <vt:lpstr>CONCRETE BLOCKS</vt:lpstr>
      <vt:lpstr>BENEFITS OF MODULAR LEGO-LIKE CONCRETE BLOCKS</vt:lpstr>
      <vt:lpstr>BLOCK MOULDS</vt:lpstr>
      <vt:lpstr>CONCRETE BLOCK SIZES AND PRICING</vt:lpstr>
      <vt:lpstr>CONCRETE BLOCK SIZES AND PRICING</vt:lpstr>
      <vt:lpstr>CONCRETE BLOCK SIZES AND PRICING</vt:lpstr>
      <vt:lpstr>CONCRETE BLOCK SIZES AND PRICING</vt:lpstr>
      <vt:lpstr>CONCRETE BLOCK SIZES AND PRICING</vt:lpstr>
      <vt:lpstr>CONCRETE BLOCK SIZES AND PRICING</vt:lpstr>
    </vt:vector>
  </TitlesOfParts>
  <Company>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Roan van der Merwe</cp:lastModifiedBy>
  <cp:revision>115</cp:revision>
  <cp:lastPrinted>2023-07-17T08:04:50Z</cp:lastPrinted>
  <dcterms:created xsi:type="dcterms:W3CDTF">2012-08-16T12:16:35Z</dcterms:created>
  <dcterms:modified xsi:type="dcterms:W3CDTF">2024-10-01T08:17:12Z</dcterms:modified>
</cp:coreProperties>
</file>